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oto Sans Bold" charset="1" panose="020B0802040504020204"/>
      <p:regular r:id="rId20"/>
    </p:embeddedFont>
    <p:embeddedFont>
      <p:font typeface="Noto Sans" charset="1" panose="020B0502040504020204"/>
      <p:regular r:id="rId21"/>
    </p:embeddedFont>
    <p:embeddedFont>
      <p:font typeface="DM Sans" charset="1" panose="00000000000000000000"/>
      <p:regular r:id="rId22"/>
    </p:embeddedFont>
    <p:embeddedFont>
      <p:font typeface="PT Serif" charset="1" panose="020A0603040505020204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45.jpe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17" Target="../media/image27.png" Type="http://schemas.openxmlformats.org/officeDocument/2006/relationships/image"/><Relationship Id="rId18" Target="../media/image28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97197" y="4511528"/>
            <a:ext cx="9493605" cy="2286414"/>
            <a:chOff x="0" y="0"/>
            <a:chExt cx="7593509" cy="1828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93509" cy="1828800"/>
            </a:xfrm>
            <a:custGeom>
              <a:avLst/>
              <a:gdLst/>
              <a:ahLst/>
              <a:cxnLst/>
              <a:rect r="r" b="b" t="t" l="l"/>
              <a:pathLst>
                <a:path h="1828800" w="7593509">
                  <a:moveTo>
                    <a:pt x="0" y="0"/>
                  </a:moveTo>
                  <a:lnTo>
                    <a:pt x="7593509" y="0"/>
                  </a:lnTo>
                  <a:lnTo>
                    <a:pt x="7593509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7593509" cy="18288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640"/>
                </a:lnSpc>
              </a:pPr>
              <a:r>
                <a:rPr lang="en-US" b="true" sz="720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HydroGuard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84889" y="6797942"/>
            <a:ext cx="14718222" cy="2502407"/>
            <a:chOff x="0" y="0"/>
            <a:chExt cx="14493101" cy="2464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493101" cy="2464132"/>
            </a:xfrm>
            <a:custGeom>
              <a:avLst/>
              <a:gdLst/>
              <a:ahLst/>
              <a:cxnLst/>
              <a:rect r="r" b="b" t="t" l="l"/>
              <a:pathLst>
                <a:path h="2464132" w="14493101">
                  <a:moveTo>
                    <a:pt x="0" y="0"/>
                  </a:moveTo>
                  <a:lnTo>
                    <a:pt x="14493101" y="0"/>
                  </a:lnTo>
                  <a:lnTo>
                    <a:pt x="14493101" y="2464132"/>
                  </a:lnTo>
                  <a:lnTo>
                    <a:pt x="0" y="2464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4493101" cy="255938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949"/>
                </a:lnSpc>
              </a:pPr>
              <a:r>
                <a:rPr lang="en-US" sz="3299">
                  <a:solidFill>
                    <a:srgbClr val="E3F2FD"/>
                  </a:solidFill>
                  <a:latin typeface="Noto Sans"/>
                  <a:ea typeface="Noto Sans"/>
                  <a:cs typeface="Noto Sans"/>
                  <a:sym typeface="Noto Sans"/>
                </a:rPr>
                <a:t>Sistema inteligente de monitoramento</a:t>
              </a:r>
            </a:p>
            <a:p>
              <a:pPr algn="ctr">
                <a:lnSpc>
                  <a:spcPts val="4949"/>
                </a:lnSpc>
              </a:pPr>
              <a:r>
                <a:rPr lang="en-US" sz="3299">
                  <a:solidFill>
                    <a:srgbClr val="E3F2FD"/>
                  </a:solidFill>
                  <a:latin typeface="Noto Sans"/>
                  <a:ea typeface="Noto Sans"/>
                  <a:cs typeface="Noto Sans"/>
                  <a:sym typeface="Noto Sans"/>
                </a:rPr>
                <a:t>e alerta de enchentes em rios</a:t>
              </a:r>
            </a:p>
            <a:p>
              <a:pPr algn="ctr">
                <a:lnSpc>
                  <a:spcPts val="4949"/>
                </a:lnSpc>
              </a:pPr>
            </a:p>
            <a:p>
              <a:pPr algn="ctr">
                <a:lnSpc>
                  <a:spcPts val="4949"/>
                </a:lnSpc>
              </a:pPr>
              <a:r>
                <a:rPr lang="en-US" b="true" sz="3299">
                  <a:solidFill>
                    <a:srgbClr val="E3F2FD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Grupo 46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542925" y="9300349"/>
            <a:ext cx="9202150" cy="473975"/>
            <a:chOff x="0" y="0"/>
            <a:chExt cx="9061400" cy="466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61400" cy="466725"/>
            </a:xfrm>
            <a:custGeom>
              <a:avLst/>
              <a:gdLst/>
              <a:ahLst/>
              <a:cxnLst/>
              <a:rect r="r" b="b" t="t" l="l"/>
              <a:pathLst>
                <a:path h="466725" w="9061400">
                  <a:moveTo>
                    <a:pt x="0" y="0"/>
                  </a:moveTo>
                  <a:lnTo>
                    <a:pt x="9061400" y="0"/>
                  </a:lnTo>
                  <a:lnTo>
                    <a:pt x="9061400" y="466725"/>
                  </a:lnTo>
                  <a:lnTo>
                    <a:pt x="0" y="466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9061400" cy="476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431"/>
                </a:lnSpc>
              </a:pPr>
              <a:r>
                <a:rPr lang="en-US" b="true" sz="2026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Curso de Inteligência Artificial da FIAP - Online 2024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180000">
            <a:off x="13912583" y="570518"/>
            <a:ext cx="3209074" cy="916364"/>
            <a:chOff x="0" y="0"/>
            <a:chExt cx="4278766" cy="1221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8660" cy="1221867"/>
            </a:xfrm>
            <a:custGeom>
              <a:avLst/>
              <a:gdLst/>
              <a:ahLst/>
              <a:cxnLst/>
              <a:rect r="r" b="b" t="t" l="l"/>
              <a:pathLst>
                <a:path h="1221867" w="4278660">
                  <a:moveTo>
                    <a:pt x="0" y="203581"/>
                  </a:moveTo>
                  <a:cubicBezTo>
                    <a:pt x="0" y="91186"/>
                    <a:pt x="86902" y="0"/>
                    <a:pt x="194017" y="0"/>
                  </a:cubicBezTo>
                  <a:lnTo>
                    <a:pt x="4084643" y="0"/>
                  </a:lnTo>
                  <a:cubicBezTo>
                    <a:pt x="4191879" y="0"/>
                    <a:pt x="4278660" y="91186"/>
                    <a:pt x="4278660" y="203581"/>
                  </a:cubicBezTo>
                  <a:lnTo>
                    <a:pt x="4278660" y="1018159"/>
                  </a:lnTo>
                  <a:cubicBezTo>
                    <a:pt x="4278660" y="1130681"/>
                    <a:pt x="4191758" y="1221740"/>
                    <a:pt x="4084643" y="1221740"/>
                  </a:cubicBezTo>
                  <a:lnTo>
                    <a:pt x="194017" y="1221740"/>
                  </a:lnTo>
                  <a:cubicBezTo>
                    <a:pt x="86902" y="1221867"/>
                    <a:pt x="0" y="1130681"/>
                    <a:pt x="0" y="1018159"/>
                  </a:cubicBezTo>
                  <a:close/>
                </a:path>
              </a:pathLst>
            </a:custGeom>
            <a:solidFill>
              <a:srgbClr val="F8717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180000">
            <a:off x="14116289" y="581179"/>
            <a:ext cx="2801662" cy="916364"/>
            <a:chOff x="0" y="0"/>
            <a:chExt cx="3735549" cy="1221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35549" cy="1221819"/>
            </a:xfrm>
            <a:custGeom>
              <a:avLst/>
              <a:gdLst/>
              <a:ahLst/>
              <a:cxnLst/>
              <a:rect r="r" b="b" t="t" l="l"/>
              <a:pathLst>
                <a:path h="1221819" w="3735549">
                  <a:moveTo>
                    <a:pt x="0" y="0"/>
                  </a:moveTo>
                  <a:lnTo>
                    <a:pt x="3735549" y="0"/>
                  </a:lnTo>
                  <a:lnTo>
                    <a:pt x="3735549" y="1221819"/>
                  </a:lnTo>
                  <a:lnTo>
                    <a:pt x="0" y="1221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3735549" cy="123134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431"/>
                </a:lnSpc>
              </a:pPr>
              <a:r>
                <a:rPr lang="en-US" b="true" sz="2026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QUERO CONCORRER!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523413" y="732306"/>
            <a:ext cx="5241175" cy="5241175"/>
          </a:xfrm>
          <a:custGeom>
            <a:avLst/>
            <a:gdLst/>
            <a:ahLst/>
            <a:cxnLst/>
            <a:rect r="r" b="b" t="t" l="l"/>
            <a:pathLst>
              <a:path h="5241175" w="5241175">
                <a:moveTo>
                  <a:pt x="0" y="0"/>
                </a:moveTo>
                <a:lnTo>
                  <a:pt x="5241174" y="0"/>
                </a:lnTo>
                <a:lnTo>
                  <a:pt x="5241174" y="5241174"/>
                </a:lnTo>
                <a:lnTo>
                  <a:pt x="0" y="5241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7386341" y="5584155"/>
            <a:ext cx="3674145" cy="3674145"/>
          </a:xfrm>
          <a:custGeom>
            <a:avLst/>
            <a:gdLst/>
            <a:ahLst/>
            <a:cxnLst/>
            <a:rect r="r" b="b" t="t" l="l"/>
            <a:pathLst>
              <a:path h="3674145" w="3674145">
                <a:moveTo>
                  <a:pt x="0" y="0"/>
                </a:moveTo>
                <a:lnTo>
                  <a:pt x="3674145" y="0"/>
                </a:lnTo>
                <a:lnTo>
                  <a:pt x="3674145" y="3674145"/>
                </a:lnTo>
                <a:lnTo>
                  <a:pt x="0" y="3674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 descr="preencoded.png"/>
          <p:cNvSpPr/>
          <p:nvPr/>
        </p:nvSpPr>
        <p:spPr>
          <a:xfrm flipH="false" flipV="false" rot="0">
            <a:off x="8373679" y="6231167"/>
            <a:ext cx="220597" cy="275770"/>
          </a:xfrm>
          <a:custGeom>
            <a:avLst/>
            <a:gdLst/>
            <a:ahLst/>
            <a:cxnLst/>
            <a:rect r="r" b="b" t="t" l="l"/>
            <a:pathLst>
              <a:path h="275770" w="220597">
                <a:moveTo>
                  <a:pt x="0" y="0"/>
                </a:moveTo>
                <a:lnTo>
                  <a:pt x="220597" y="0"/>
                </a:lnTo>
                <a:lnTo>
                  <a:pt x="220597" y="275770"/>
                </a:lnTo>
                <a:lnTo>
                  <a:pt x="0" y="27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6" t="0" r="-276" b="0"/>
            </a:stretch>
          </a:blipFill>
        </p:spPr>
      </p:sp>
      <p:sp>
        <p:nvSpPr>
          <p:cNvPr name="Freeform 5" id="5" descr="preencoded.png"/>
          <p:cNvSpPr/>
          <p:nvPr/>
        </p:nvSpPr>
        <p:spPr>
          <a:xfrm flipH="false" flipV="false" rot="0">
            <a:off x="7386341" y="5584155"/>
            <a:ext cx="3674145" cy="3674145"/>
          </a:xfrm>
          <a:custGeom>
            <a:avLst/>
            <a:gdLst/>
            <a:ahLst/>
            <a:cxnLst/>
            <a:rect r="r" b="b" t="t" l="l"/>
            <a:pathLst>
              <a:path h="3674145" w="3674145">
                <a:moveTo>
                  <a:pt x="0" y="0"/>
                </a:moveTo>
                <a:lnTo>
                  <a:pt x="3674145" y="0"/>
                </a:lnTo>
                <a:lnTo>
                  <a:pt x="3674145" y="3674145"/>
                </a:lnTo>
                <a:lnTo>
                  <a:pt x="0" y="3674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0165197" y="6543906"/>
            <a:ext cx="220597" cy="275770"/>
          </a:xfrm>
          <a:custGeom>
            <a:avLst/>
            <a:gdLst/>
            <a:ahLst/>
            <a:cxnLst/>
            <a:rect r="r" b="b" t="t" l="l"/>
            <a:pathLst>
              <a:path h="275770" w="220597">
                <a:moveTo>
                  <a:pt x="0" y="0"/>
                </a:moveTo>
                <a:lnTo>
                  <a:pt x="220597" y="0"/>
                </a:lnTo>
                <a:lnTo>
                  <a:pt x="220597" y="275770"/>
                </a:lnTo>
                <a:lnTo>
                  <a:pt x="0" y="275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6" t="0" r="-276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7386341" y="5584155"/>
            <a:ext cx="3674145" cy="3674145"/>
          </a:xfrm>
          <a:custGeom>
            <a:avLst/>
            <a:gdLst/>
            <a:ahLst/>
            <a:cxnLst/>
            <a:rect r="r" b="b" t="t" l="l"/>
            <a:pathLst>
              <a:path h="3674145" w="3674145">
                <a:moveTo>
                  <a:pt x="0" y="0"/>
                </a:moveTo>
                <a:lnTo>
                  <a:pt x="3674145" y="0"/>
                </a:lnTo>
                <a:lnTo>
                  <a:pt x="3674145" y="3674145"/>
                </a:lnTo>
                <a:lnTo>
                  <a:pt x="0" y="3674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9852457" y="8335424"/>
            <a:ext cx="220597" cy="275770"/>
          </a:xfrm>
          <a:custGeom>
            <a:avLst/>
            <a:gdLst/>
            <a:ahLst/>
            <a:cxnLst/>
            <a:rect r="r" b="b" t="t" l="l"/>
            <a:pathLst>
              <a:path h="275770" w="220597">
                <a:moveTo>
                  <a:pt x="0" y="0"/>
                </a:moveTo>
                <a:lnTo>
                  <a:pt x="220597" y="0"/>
                </a:lnTo>
                <a:lnTo>
                  <a:pt x="220597" y="275770"/>
                </a:lnTo>
                <a:lnTo>
                  <a:pt x="0" y="275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6" t="0" r="-276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7386341" y="5584155"/>
            <a:ext cx="3674145" cy="3674145"/>
          </a:xfrm>
          <a:custGeom>
            <a:avLst/>
            <a:gdLst/>
            <a:ahLst/>
            <a:cxnLst/>
            <a:rect r="r" b="b" t="t" l="l"/>
            <a:pathLst>
              <a:path h="3674145" w="3674145">
                <a:moveTo>
                  <a:pt x="0" y="0"/>
                </a:moveTo>
                <a:lnTo>
                  <a:pt x="3674145" y="0"/>
                </a:lnTo>
                <a:lnTo>
                  <a:pt x="3674145" y="3674145"/>
                </a:lnTo>
                <a:lnTo>
                  <a:pt x="0" y="367414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 descr="preencoded.png"/>
          <p:cNvSpPr/>
          <p:nvPr/>
        </p:nvSpPr>
        <p:spPr>
          <a:xfrm flipH="false" flipV="false" rot="0">
            <a:off x="8060940" y="8022685"/>
            <a:ext cx="220597" cy="275770"/>
          </a:xfrm>
          <a:custGeom>
            <a:avLst/>
            <a:gdLst/>
            <a:ahLst/>
            <a:cxnLst/>
            <a:rect r="r" b="b" t="t" l="l"/>
            <a:pathLst>
              <a:path h="275770" w="220597">
                <a:moveTo>
                  <a:pt x="0" y="0"/>
                </a:moveTo>
                <a:lnTo>
                  <a:pt x="220597" y="0"/>
                </a:lnTo>
                <a:lnTo>
                  <a:pt x="220597" y="275769"/>
                </a:lnTo>
                <a:lnTo>
                  <a:pt x="0" y="2757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76" t="0" r="-27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0999" y="766824"/>
            <a:ext cx="12064339" cy="71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2"/>
              </a:lnSpc>
            </a:pPr>
            <a:r>
              <a:rPr lang="en-US" sz="4629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Visão Futura: Escalando o Impacto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7655" y="2676163"/>
            <a:ext cx="8685399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ML Aprimorado: Refinar modelos para maior precisão.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7655" y="3074942"/>
            <a:ext cx="8685399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Cloud Deployment: Migrar para AWS/Azure/GCP para escalabilidade massiva.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655" y="3512825"/>
            <a:ext cx="8685399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Alerta Multi-canal: SMS/e-mail para população.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7655" y="4019304"/>
            <a:ext cx="8685399" cy="34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Validação em Campo: Testes e parcerias com órgãos reais.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44084" y="5989005"/>
            <a:ext cx="2055639" cy="26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08"/>
              </a:lnSpc>
            </a:pPr>
            <a:r>
              <a:rPr lang="en-US" sz="159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Cloud Deployment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11391" y="6311291"/>
            <a:ext cx="3388333" cy="23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6"/>
              </a:lnSpc>
            </a:pPr>
            <a:r>
              <a:rPr lang="en-US" sz="1213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Escalabilidade massiva e robustez.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71383" y="5989005"/>
            <a:ext cx="2055639" cy="26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8"/>
              </a:lnSpc>
            </a:pPr>
            <a:r>
              <a:rPr lang="en-US" sz="159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Alerta Multi-canal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71383" y="6311291"/>
            <a:ext cx="3388432" cy="23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6"/>
              </a:lnSpc>
            </a:pPr>
            <a:r>
              <a:rPr lang="en-US" sz="1213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SMS/e-mail para população.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71383" y="8057399"/>
            <a:ext cx="2055639" cy="26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8"/>
              </a:lnSpc>
            </a:pPr>
            <a:r>
              <a:rPr lang="en-US" sz="159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Validação em Campo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1383" y="8379685"/>
            <a:ext cx="3388432" cy="23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6"/>
              </a:lnSpc>
            </a:pPr>
            <a:r>
              <a:rPr lang="en-US" sz="1213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Testes e parcerias reais.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44084" y="8057399"/>
            <a:ext cx="2055639" cy="26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08"/>
              </a:lnSpc>
            </a:pPr>
            <a:r>
              <a:rPr lang="en-US" sz="159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ML Aprimorado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11391" y="8379685"/>
            <a:ext cx="3388333" cy="23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6"/>
              </a:lnSpc>
            </a:pPr>
            <a:r>
              <a:rPr lang="en-US" sz="1213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Maior precisão e previsão.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40216" y="2451908"/>
            <a:ext cx="2618504" cy="2618504"/>
          </a:xfrm>
          <a:custGeom>
            <a:avLst/>
            <a:gdLst/>
            <a:ahLst/>
            <a:cxnLst/>
            <a:rect r="r" b="b" t="t" l="l"/>
            <a:pathLst>
              <a:path h="2618504" w="2618504">
                <a:moveTo>
                  <a:pt x="0" y="0"/>
                </a:moveTo>
                <a:lnTo>
                  <a:pt x="2618503" y="0"/>
                </a:lnTo>
                <a:lnTo>
                  <a:pt x="2618503" y="2618504"/>
                </a:lnTo>
                <a:lnTo>
                  <a:pt x="0" y="2618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2554" y="5070412"/>
            <a:ext cx="2610232" cy="2610232"/>
          </a:xfrm>
          <a:custGeom>
            <a:avLst/>
            <a:gdLst/>
            <a:ahLst/>
            <a:cxnLst/>
            <a:rect r="r" b="b" t="t" l="l"/>
            <a:pathLst>
              <a:path h="2610232" w="2610232">
                <a:moveTo>
                  <a:pt x="0" y="0"/>
                </a:moveTo>
                <a:lnTo>
                  <a:pt x="2610231" y="0"/>
                </a:lnTo>
                <a:lnTo>
                  <a:pt x="2610231" y="2610232"/>
                </a:lnTo>
                <a:lnTo>
                  <a:pt x="0" y="2610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86241" y="1711842"/>
            <a:ext cx="4033154" cy="76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Obrigado!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1350" y="9515160"/>
            <a:ext cx="16611302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Prevenção salva vidas, protege lares, constrói comunidades resilientes.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1975" y="3573979"/>
            <a:ext cx="8013501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3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Equipe: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11975" y="4172863"/>
            <a:ext cx="8013501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78" indent="-179089" lvl="1">
              <a:lnSpc>
                <a:spcPts val="3799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Amandha Nery (RM560030)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11975" y="4640036"/>
            <a:ext cx="8013501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78" indent="-179089" lvl="1">
              <a:lnSpc>
                <a:spcPts val="3799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Bruno Conterato (RM561048)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11975" y="5107207"/>
            <a:ext cx="8013501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78" indent="-179089" lvl="1">
              <a:lnSpc>
                <a:spcPts val="3799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Gustavo Castro (RM560831)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1975" y="5574378"/>
            <a:ext cx="8013501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78" indent="-179089" lvl="1">
              <a:lnSpc>
                <a:spcPts val="3799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Kild Fernandes (RM560615)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11975" y="6041549"/>
            <a:ext cx="8013501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78" indent="-179089" lvl="1">
              <a:lnSpc>
                <a:spcPts val="3799"/>
              </a:lnSpc>
              <a:buFont typeface="Arial"/>
              <a:buChar char="•"/>
            </a:pPr>
            <a:r>
              <a:rPr lang="en-US" sz="23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Luis Emidio (RM559976)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11975" y="6640434"/>
            <a:ext cx="8013501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3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Tutor: Leonardo Ruiz Orabona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11975" y="7239318"/>
            <a:ext cx="8013501" cy="44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23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Coordenador: André Godoi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6413" y="905060"/>
            <a:ext cx="8911937" cy="1622452"/>
            <a:chOff x="0" y="0"/>
            <a:chExt cx="11882583" cy="2163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882583" cy="2163269"/>
            </a:xfrm>
            <a:custGeom>
              <a:avLst/>
              <a:gdLst/>
              <a:ahLst/>
              <a:cxnLst/>
              <a:rect r="r" b="b" t="t" l="l"/>
              <a:pathLst>
                <a:path h="2163269" w="11882583">
                  <a:moveTo>
                    <a:pt x="0" y="0"/>
                  </a:moveTo>
                  <a:lnTo>
                    <a:pt x="11882583" y="0"/>
                  </a:lnTo>
                  <a:lnTo>
                    <a:pt x="11882583" y="2163269"/>
                  </a:lnTo>
                  <a:lnTo>
                    <a:pt x="0" y="2163269"/>
                  </a:lnTo>
                  <a:close/>
                </a:path>
              </a:pathLst>
            </a:custGeom>
            <a:solidFill>
              <a:srgbClr val="EF4444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1882583" cy="216326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555"/>
                </a:lnSpc>
              </a:pPr>
              <a:r>
                <a:rPr lang="en-US" b="true" sz="4629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 Dor Invisível: Enchentes</a:t>
              </a:r>
            </a:p>
            <a:p>
              <a:pPr algn="l">
                <a:lnSpc>
                  <a:spcPts val="5555"/>
                </a:lnSpc>
              </a:pPr>
              <a:r>
                <a:rPr lang="en-US" b="true" sz="4629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e seu impacto devastador</a:t>
              </a:r>
            </a:p>
          </p:txBody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647700" y="3065266"/>
            <a:ext cx="8001000" cy="6193034"/>
          </a:xfrm>
          <a:custGeom>
            <a:avLst/>
            <a:gdLst/>
            <a:ahLst/>
            <a:cxnLst/>
            <a:rect r="r" b="b" t="t" l="l"/>
            <a:pathLst>
              <a:path h="6193034" w="8001000">
                <a:moveTo>
                  <a:pt x="0" y="0"/>
                </a:moveTo>
                <a:lnTo>
                  <a:pt x="8001000" y="0"/>
                </a:lnTo>
                <a:lnTo>
                  <a:pt x="8001000" y="6193034"/>
                </a:lnTo>
                <a:lnTo>
                  <a:pt x="0" y="61930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727" t="0" r="-17727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9601200" y="1373386"/>
            <a:ext cx="342900" cy="342900"/>
          </a:xfrm>
          <a:custGeom>
            <a:avLst/>
            <a:gdLst/>
            <a:ahLst/>
            <a:cxnLst/>
            <a:rect r="r" b="b" t="t" l="l"/>
            <a:pathLst>
              <a:path h="342900" w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16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08418" y="1253728"/>
            <a:ext cx="6308266" cy="925116"/>
            <a:chOff x="0" y="0"/>
            <a:chExt cx="8411021" cy="1233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11021" cy="1233488"/>
            </a:xfrm>
            <a:custGeom>
              <a:avLst/>
              <a:gdLst/>
              <a:ahLst/>
              <a:cxnLst/>
              <a:rect r="r" b="b" t="t" l="l"/>
              <a:pathLst>
                <a:path h="1233488" w="8411021">
                  <a:moveTo>
                    <a:pt x="0" y="0"/>
                  </a:moveTo>
                  <a:lnTo>
                    <a:pt x="8411021" y="0"/>
                  </a:lnTo>
                  <a:lnTo>
                    <a:pt x="8411021" y="1233488"/>
                  </a:lnTo>
                  <a:lnTo>
                    <a:pt x="0" y="1233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8411021" cy="12430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Enchentes fluviais: Desastre mais impactante no Brasil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01200" y="2369943"/>
            <a:ext cx="8552109" cy="1390646"/>
            <a:chOff x="0" y="0"/>
            <a:chExt cx="13007336" cy="21151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07336" cy="2115103"/>
            </a:xfrm>
            <a:custGeom>
              <a:avLst/>
              <a:gdLst/>
              <a:ahLst/>
              <a:cxnLst/>
              <a:rect r="r" b="b" t="t" l="l"/>
              <a:pathLst>
                <a:path h="2115103" w="13007336">
                  <a:moveTo>
                    <a:pt x="0" y="0"/>
                  </a:moveTo>
                  <a:lnTo>
                    <a:pt x="13007336" y="0"/>
                  </a:lnTo>
                  <a:lnTo>
                    <a:pt x="13007336" y="2115103"/>
                  </a:lnTo>
                  <a:lnTo>
                    <a:pt x="0" y="2115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3007336" cy="218177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638"/>
                </a:lnSpc>
              </a:pPr>
              <a:r>
                <a:rPr lang="en-US" sz="2425">
                  <a:solidFill>
                    <a:srgbClr val="D1D5DB"/>
                  </a:solidFill>
                  <a:latin typeface="Noto Sans"/>
                  <a:ea typeface="Noto Sans"/>
                  <a:cs typeface="Noto Sans"/>
                  <a:sym typeface="Noto Sans"/>
                </a:rPr>
                <a:t>Custo humano e emocional incalculável. </a:t>
              </a:r>
            </a:p>
            <a:p>
              <a:pPr algn="l">
                <a:lnSpc>
                  <a:spcPts val="3638"/>
                </a:lnSpc>
              </a:pPr>
              <a:r>
                <a:rPr lang="en-US" sz="2425">
                  <a:solidFill>
                    <a:srgbClr val="D1D5DB"/>
                  </a:solidFill>
                  <a:latin typeface="Noto Sans"/>
                  <a:ea typeface="Noto Sans"/>
                  <a:cs typeface="Noto Sans"/>
                  <a:sym typeface="Noto Sans"/>
                </a:rPr>
                <a:t>Milhões afetados, centenas de milhares desabrigados. </a:t>
              </a:r>
            </a:p>
            <a:p>
              <a:pPr algn="l">
                <a:lnSpc>
                  <a:spcPts val="3638"/>
                </a:lnSpc>
              </a:pPr>
              <a:r>
                <a:rPr lang="en-US" sz="2425">
                  <a:solidFill>
                    <a:srgbClr val="D1D5DB"/>
                  </a:solidFill>
                  <a:latin typeface="Noto Sans"/>
                  <a:ea typeface="Noto Sans"/>
                  <a:cs typeface="Noto Sans"/>
                  <a:sym typeface="Noto Sans"/>
                </a:rPr>
                <a:t>O medo constante assombra comunidades inteiras.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01200" y="4170164"/>
            <a:ext cx="8001000" cy="1314450"/>
            <a:chOff x="0" y="0"/>
            <a:chExt cx="10668000" cy="1752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68000" cy="1752600"/>
            </a:xfrm>
            <a:custGeom>
              <a:avLst/>
              <a:gdLst/>
              <a:ahLst/>
              <a:cxnLst/>
              <a:rect r="r" b="b" t="t" l="l"/>
              <a:pathLst>
                <a:path h="17526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1752600"/>
                  </a:lnTo>
                  <a:lnTo>
                    <a:pt x="0" y="1752600"/>
                  </a:lnTo>
                  <a:close/>
                </a:path>
              </a:pathLst>
            </a:custGeom>
            <a:solidFill>
              <a:srgbClr val="EF4444">
                <a:alpha val="80392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601200" y="4170164"/>
            <a:ext cx="57150" cy="1314450"/>
            <a:chOff x="0" y="0"/>
            <a:chExt cx="76200" cy="1752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6200" cy="1752600"/>
            </a:xfrm>
            <a:custGeom>
              <a:avLst/>
              <a:gdLst/>
              <a:ahLst/>
              <a:cxnLst/>
              <a:rect r="r" b="b" t="t" l="l"/>
              <a:pathLst>
                <a:path h="1752600" w="76200">
                  <a:moveTo>
                    <a:pt x="0" y="0"/>
                  </a:moveTo>
                  <a:lnTo>
                    <a:pt x="76200" y="0"/>
                  </a:lnTo>
                  <a:lnTo>
                    <a:pt x="76200" y="1752600"/>
                  </a:lnTo>
                  <a:lnTo>
                    <a:pt x="0" y="1752600"/>
                  </a:lnTo>
                  <a:close/>
                </a:path>
              </a:pathLst>
            </a:custGeom>
            <a:solidFill>
              <a:srgbClr val="DC2626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6780668" y="4613076"/>
            <a:ext cx="535782" cy="428626"/>
          </a:xfrm>
          <a:custGeom>
            <a:avLst/>
            <a:gdLst/>
            <a:ahLst/>
            <a:cxnLst/>
            <a:rect r="r" b="b" t="t" l="l"/>
            <a:pathLst>
              <a:path h="428626" w="535782">
                <a:moveTo>
                  <a:pt x="0" y="0"/>
                </a:moveTo>
                <a:lnTo>
                  <a:pt x="535782" y="0"/>
                </a:lnTo>
                <a:lnTo>
                  <a:pt x="535782" y="428626"/>
                </a:lnTo>
                <a:lnTo>
                  <a:pt x="0" y="428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 l="0" t="0" r="0" b="-1973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601200" y="5713214"/>
            <a:ext cx="8001000" cy="1314450"/>
            <a:chOff x="0" y="0"/>
            <a:chExt cx="10668000" cy="17526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668000" cy="1752600"/>
            </a:xfrm>
            <a:custGeom>
              <a:avLst/>
              <a:gdLst/>
              <a:ahLst/>
              <a:cxnLst/>
              <a:rect r="r" b="b" t="t" l="l"/>
              <a:pathLst>
                <a:path h="17526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1752600"/>
                  </a:lnTo>
                  <a:lnTo>
                    <a:pt x="0" y="1752600"/>
                  </a:lnTo>
                  <a:close/>
                </a:path>
              </a:pathLst>
            </a:custGeom>
            <a:solidFill>
              <a:srgbClr val="EF4444">
                <a:alpha val="80392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601200" y="5713214"/>
            <a:ext cx="57150" cy="1314450"/>
            <a:chOff x="0" y="0"/>
            <a:chExt cx="76200" cy="1752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6200" cy="1752600"/>
            </a:xfrm>
            <a:custGeom>
              <a:avLst/>
              <a:gdLst/>
              <a:ahLst/>
              <a:cxnLst/>
              <a:rect r="r" b="b" t="t" l="l"/>
              <a:pathLst>
                <a:path h="1752600" w="76200">
                  <a:moveTo>
                    <a:pt x="0" y="0"/>
                  </a:moveTo>
                  <a:lnTo>
                    <a:pt x="76200" y="0"/>
                  </a:lnTo>
                  <a:lnTo>
                    <a:pt x="76200" y="1752600"/>
                  </a:lnTo>
                  <a:lnTo>
                    <a:pt x="0" y="1752600"/>
                  </a:lnTo>
                  <a:close/>
                </a:path>
              </a:pathLst>
            </a:custGeom>
            <a:solidFill>
              <a:srgbClr val="DC262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772650" y="5857930"/>
            <a:ext cx="6625540" cy="1025017"/>
            <a:chOff x="0" y="0"/>
            <a:chExt cx="8834053" cy="136668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834053" cy="1366689"/>
            </a:xfrm>
            <a:custGeom>
              <a:avLst/>
              <a:gdLst/>
              <a:ahLst/>
              <a:cxnLst/>
              <a:rect r="r" b="b" t="t" l="l"/>
              <a:pathLst>
                <a:path h="1366689" w="8834053">
                  <a:moveTo>
                    <a:pt x="0" y="0"/>
                  </a:moveTo>
                  <a:lnTo>
                    <a:pt x="8834053" y="0"/>
                  </a:lnTo>
                  <a:lnTo>
                    <a:pt x="8834053" y="1366689"/>
                  </a:lnTo>
                  <a:lnTo>
                    <a:pt x="0" y="13666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8834053" cy="136668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040"/>
                </a:lnSpc>
              </a:pPr>
              <a:r>
                <a:rPr lang="en-US" b="true" sz="170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Pesso</a:t>
              </a:r>
              <a:r>
                <a:rPr lang="en-US" b="true" sz="170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as em áreas mapeadas para o risco hidrológico (2022)</a:t>
              </a:r>
            </a:p>
            <a:p>
              <a:pPr algn="l">
                <a:lnSpc>
                  <a:spcPts val="2040"/>
                </a:lnSpc>
              </a:pPr>
              <a:r>
                <a:rPr lang="en-US" b="true" sz="170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   </a:t>
              </a:r>
            </a:p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4.107.594</a:t>
              </a:r>
            </a:p>
          </p:txBody>
        </p:sp>
      </p:grpSp>
      <p:sp>
        <p:nvSpPr>
          <p:cNvPr name="Freeform 26" id="26" descr="preencoded.png"/>
          <p:cNvSpPr/>
          <p:nvPr/>
        </p:nvSpPr>
        <p:spPr>
          <a:xfrm flipH="false" flipV="false" rot="0">
            <a:off x="16834246" y="6156126"/>
            <a:ext cx="482204" cy="428626"/>
          </a:xfrm>
          <a:custGeom>
            <a:avLst/>
            <a:gdLst/>
            <a:ahLst/>
            <a:cxnLst/>
            <a:rect r="r" b="b" t="t" l="l"/>
            <a:pathLst>
              <a:path h="428626" w="482204">
                <a:moveTo>
                  <a:pt x="0" y="0"/>
                </a:moveTo>
                <a:lnTo>
                  <a:pt x="482204" y="0"/>
                </a:lnTo>
                <a:lnTo>
                  <a:pt x="482204" y="428626"/>
                </a:lnTo>
                <a:lnTo>
                  <a:pt x="0" y="428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 l="0" t="0" r="0" b="-2573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601200" y="7484864"/>
            <a:ext cx="8001000" cy="1485900"/>
            <a:chOff x="0" y="0"/>
            <a:chExt cx="10668000" cy="1981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6680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10668000">
                  <a:moveTo>
                    <a:pt x="0" y="0"/>
                  </a:moveTo>
                  <a:lnTo>
                    <a:pt x="10668000" y="0"/>
                  </a:lnTo>
                  <a:lnTo>
                    <a:pt x="10668000" y="1981200"/>
                  </a:lnTo>
                  <a:lnTo>
                    <a:pt x="0" y="1981200"/>
                  </a:lnTo>
                  <a:close/>
                </a:path>
              </a:pathLst>
            </a:custGeom>
            <a:solidFill>
              <a:srgbClr val="1F293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601200" y="7484864"/>
            <a:ext cx="57150" cy="1485900"/>
            <a:chOff x="0" y="0"/>
            <a:chExt cx="76200" cy="1981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200" cy="1981200"/>
            </a:xfrm>
            <a:custGeom>
              <a:avLst/>
              <a:gdLst/>
              <a:ahLst/>
              <a:cxnLst/>
              <a:rect r="r" b="b" t="t" l="l"/>
              <a:pathLst>
                <a:path h="1981200" w="76200">
                  <a:moveTo>
                    <a:pt x="0" y="0"/>
                  </a:moveTo>
                  <a:lnTo>
                    <a:pt x="76200" y="0"/>
                  </a:lnTo>
                  <a:lnTo>
                    <a:pt x="76200" y="1981200"/>
                  </a:lnTo>
                  <a:lnTo>
                    <a:pt x="0" y="1981200"/>
                  </a:lnTo>
                  <a:close/>
                </a:path>
              </a:pathLst>
            </a:custGeom>
            <a:solidFill>
              <a:srgbClr val="10B981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772650" y="4255254"/>
            <a:ext cx="8001000" cy="1039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FAFAF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Municípios suscetíveis a alagamentos e enxurradas (2022) 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FAFAFA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1.766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17311" y="7770614"/>
            <a:ext cx="7684889" cy="735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3"/>
              </a:lnSpc>
              <a:spcBef>
                <a:spcPct val="0"/>
              </a:spcBef>
            </a:pPr>
            <a:r>
              <a:rPr lang="en-US" sz="1887">
                <a:solidFill>
                  <a:srgbClr val="FAFAFA"/>
                </a:solidFill>
                <a:latin typeface="DM Sans"/>
                <a:ea typeface="DM Sans"/>
                <a:cs typeface="DM Sans"/>
                <a:sym typeface="DM Sans"/>
              </a:rPr>
              <a:t>Fonte: Nota Técnica 1/2023 - Secretaria Especial de Articulação e Monitoramento - Secretaria Adjunta VI - Recursos Hídricos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9241" y="5524916"/>
            <a:ext cx="6949473" cy="3083253"/>
          </a:xfrm>
          <a:custGeom>
            <a:avLst/>
            <a:gdLst/>
            <a:ahLst/>
            <a:cxnLst/>
            <a:rect r="r" b="b" t="t" l="l"/>
            <a:pathLst>
              <a:path h="3083253" w="6949473">
                <a:moveTo>
                  <a:pt x="0" y="0"/>
                </a:moveTo>
                <a:lnTo>
                  <a:pt x="6949473" y="0"/>
                </a:lnTo>
                <a:lnTo>
                  <a:pt x="6949473" y="3083253"/>
                </a:lnTo>
                <a:lnTo>
                  <a:pt x="0" y="308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751" r="-10210" b="-32751"/>
            </a:stretch>
          </a:blipFill>
        </p:spPr>
      </p:sp>
      <p:sp>
        <p:nvSpPr>
          <p:cNvPr name="Freeform 4" id="4" descr="preencoded.png"/>
          <p:cNvSpPr/>
          <p:nvPr/>
        </p:nvSpPr>
        <p:spPr>
          <a:xfrm flipH="false" flipV="false" rot="0">
            <a:off x="10041830" y="610150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 descr="preencoded.png"/>
          <p:cNvSpPr/>
          <p:nvPr/>
        </p:nvSpPr>
        <p:spPr>
          <a:xfrm flipH="false" flipV="false" rot="0">
            <a:off x="13775184" y="610150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28771" y="5488226"/>
            <a:ext cx="3119943" cy="3119943"/>
          </a:xfrm>
          <a:custGeom>
            <a:avLst/>
            <a:gdLst/>
            <a:ahLst/>
            <a:cxnLst/>
            <a:rect r="r" b="b" t="t" l="l"/>
            <a:pathLst>
              <a:path h="3119943" w="3119943">
                <a:moveTo>
                  <a:pt x="0" y="0"/>
                </a:moveTo>
                <a:lnTo>
                  <a:pt x="3119943" y="0"/>
                </a:lnTo>
                <a:lnTo>
                  <a:pt x="3119943" y="3119943"/>
                </a:lnTo>
                <a:lnTo>
                  <a:pt x="0" y="3119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0328" y="1000125"/>
            <a:ext cx="16056315" cy="72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4629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 se pudéssemos agir antes  da tragédia acontecer?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9241" y="8918164"/>
            <a:ext cx="8542589" cy="41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Prever riscos, monitorar rios, emitir alertas precoces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67227"/>
            <a:ext cx="16007943" cy="220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Não pod</a:t>
            </a:r>
            <a:r>
              <a:rPr lang="en-US" sz="21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emos controlar as chuvas, mas podemos prever seus efeitos.  Comunidades não precisam ser pegas de surpresa.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Com a tecnologia certa, cada minuto pode ser a diferença entre segurança e desastre.</a:t>
            </a: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Prever é proteger. Antecipar é salvar.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41830" y="7061525"/>
            <a:ext cx="2912269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Prever Riscos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41830" y="7581677"/>
            <a:ext cx="3266629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Monitorar rios e emitir alertas.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75184" y="7061525"/>
            <a:ext cx="4040940" cy="4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Proteger Comunidades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75184" y="7581677"/>
            <a:ext cx="3637843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Resposta a desastres mais rápida.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23966" y="4104324"/>
            <a:ext cx="6982707" cy="3042642"/>
          </a:xfrm>
          <a:custGeom>
            <a:avLst/>
            <a:gdLst/>
            <a:ahLst/>
            <a:cxnLst/>
            <a:rect r="r" b="b" t="t" l="l"/>
            <a:pathLst>
              <a:path h="3042642" w="6982707">
                <a:moveTo>
                  <a:pt x="0" y="0"/>
                </a:moveTo>
                <a:lnTo>
                  <a:pt x="6982708" y="0"/>
                </a:lnTo>
                <a:lnTo>
                  <a:pt x="6982708" y="3042642"/>
                </a:lnTo>
                <a:lnTo>
                  <a:pt x="0" y="304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006" r="0" b="-3089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98888" y="3349651"/>
            <a:ext cx="6356958" cy="5327018"/>
          </a:xfrm>
          <a:custGeom>
            <a:avLst/>
            <a:gdLst/>
            <a:ahLst/>
            <a:cxnLst/>
            <a:rect r="r" b="b" t="t" l="l"/>
            <a:pathLst>
              <a:path h="5327018" w="6356958">
                <a:moveTo>
                  <a:pt x="0" y="0"/>
                </a:moveTo>
                <a:lnTo>
                  <a:pt x="6356958" y="0"/>
                </a:lnTo>
                <a:lnTo>
                  <a:pt x="6356958" y="5327019"/>
                </a:lnTo>
                <a:lnTo>
                  <a:pt x="0" y="5327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016" r="0" b="-1331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3974" y="1000125"/>
            <a:ext cx="16699053" cy="183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HydroGuard: A inteligência que transforma dados em chances de salvar vidas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9250" y="8784431"/>
            <a:ext cx="15640050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</a:p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O HydroGuard não é apenas um sistema; é a vanguarda da prevenção de enchentes, uma solução inteligente e proativa.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1974800" y="2258020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9" y="0"/>
                </a:lnTo>
                <a:lnTo>
                  <a:pt x="1167259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6" t="0" r="-206" b="0"/>
            </a:stretch>
          </a:blipFill>
        </p:spPr>
      </p:sp>
      <p:sp>
        <p:nvSpPr>
          <p:cNvPr name="Freeform 4" id="4" descr="preencoded.png"/>
          <p:cNvSpPr/>
          <p:nvPr/>
        </p:nvSpPr>
        <p:spPr>
          <a:xfrm flipH="false" flipV="false" rot="0">
            <a:off x="1974800" y="3658790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9" y="0"/>
                </a:lnTo>
                <a:lnTo>
                  <a:pt x="1167259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" t="0" r="-206" b="0"/>
            </a:stretch>
          </a:blipFill>
        </p:spPr>
      </p:sp>
      <p:sp>
        <p:nvSpPr>
          <p:cNvPr name="Freeform 5" id="5" descr="preencoded.png"/>
          <p:cNvSpPr/>
          <p:nvPr/>
        </p:nvSpPr>
        <p:spPr>
          <a:xfrm flipH="false" flipV="false" rot="0">
            <a:off x="1974800" y="5059561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9" y="0"/>
                </a:lnTo>
                <a:lnTo>
                  <a:pt x="1167259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6" t="0" r="-206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963043" y="6436122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8" y="0"/>
                </a:lnTo>
                <a:lnTo>
                  <a:pt x="1167258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6" t="0" r="-206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974800" y="7861101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9" y="0"/>
                </a:lnTo>
                <a:lnTo>
                  <a:pt x="1167259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6" t="0" r="-206" b="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2201241" y="2601217"/>
            <a:ext cx="714376" cy="714376"/>
          </a:xfrm>
          <a:custGeom>
            <a:avLst/>
            <a:gdLst/>
            <a:ahLst/>
            <a:cxnLst/>
            <a:rect r="r" b="b" t="t" l="l"/>
            <a:pathLst>
              <a:path h="714376" w="714376">
                <a:moveTo>
                  <a:pt x="0" y="0"/>
                </a:moveTo>
                <a:lnTo>
                  <a:pt x="714376" y="0"/>
                </a:lnTo>
                <a:lnTo>
                  <a:pt x="714376" y="714376"/>
                </a:lnTo>
                <a:lnTo>
                  <a:pt x="0" y="7143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2236960" y="4083620"/>
            <a:ext cx="642938" cy="514350"/>
          </a:xfrm>
          <a:custGeom>
            <a:avLst/>
            <a:gdLst/>
            <a:ahLst/>
            <a:cxnLst/>
            <a:rect r="r" b="b" t="t" l="l"/>
            <a:pathLst>
              <a:path h="514350" w="642938">
                <a:moveTo>
                  <a:pt x="0" y="0"/>
                </a:moveTo>
                <a:lnTo>
                  <a:pt x="642938" y="0"/>
                </a:lnTo>
                <a:lnTo>
                  <a:pt x="642938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222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156463" y="6848921"/>
            <a:ext cx="803934" cy="623590"/>
            <a:chOff x="0" y="0"/>
            <a:chExt cx="211736" cy="164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1736" cy="164238"/>
            </a:xfrm>
            <a:custGeom>
              <a:avLst/>
              <a:gdLst/>
              <a:ahLst/>
              <a:cxnLst/>
              <a:rect r="r" b="b" t="t" l="l"/>
              <a:pathLst>
                <a:path h="164238" w="211736">
                  <a:moveTo>
                    <a:pt x="82119" y="0"/>
                  </a:moveTo>
                  <a:lnTo>
                    <a:pt x="129617" y="0"/>
                  </a:lnTo>
                  <a:cubicBezTo>
                    <a:pt x="151396" y="0"/>
                    <a:pt x="172283" y="8652"/>
                    <a:pt x="187684" y="24052"/>
                  </a:cubicBezTo>
                  <a:cubicBezTo>
                    <a:pt x="203084" y="39452"/>
                    <a:pt x="211736" y="60340"/>
                    <a:pt x="211736" y="82119"/>
                  </a:cubicBezTo>
                  <a:lnTo>
                    <a:pt x="211736" y="82119"/>
                  </a:lnTo>
                  <a:cubicBezTo>
                    <a:pt x="211736" y="127472"/>
                    <a:pt x="174970" y="164238"/>
                    <a:pt x="129617" y="164238"/>
                  </a:cubicBezTo>
                  <a:lnTo>
                    <a:pt x="82119" y="164238"/>
                  </a:lnTo>
                  <a:cubicBezTo>
                    <a:pt x="60340" y="164238"/>
                    <a:pt x="39452" y="155586"/>
                    <a:pt x="24052" y="140186"/>
                  </a:cubicBezTo>
                  <a:cubicBezTo>
                    <a:pt x="8652" y="124785"/>
                    <a:pt x="0" y="103898"/>
                    <a:pt x="0" y="82119"/>
                  </a:cubicBezTo>
                  <a:lnTo>
                    <a:pt x="0" y="82119"/>
                  </a:lnTo>
                  <a:cubicBezTo>
                    <a:pt x="0" y="60340"/>
                    <a:pt x="8652" y="39452"/>
                    <a:pt x="24052" y="24052"/>
                  </a:cubicBezTo>
                  <a:cubicBezTo>
                    <a:pt x="39452" y="8652"/>
                    <a:pt x="60340" y="0"/>
                    <a:pt x="82119" y="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211736" cy="259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2236960" y="6885161"/>
            <a:ext cx="628651" cy="628651"/>
          </a:xfrm>
          <a:custGeom>
            <a:avLst/>
            <a:gdLst/>
            <a:ahLst/>
            <a:cxnLst/>
            <a:rect r="r" b="b" t="t" l="l"/>
            <a:pathLst>
              <a:path h="628651" w="628651">
                <a:moveTo>
                  <a:pt x="0" y="0"/>
                </a:moveTo>
                <a:lnTo>
                  <a:pt x="628651" y="0"/>
                </a:lnTo>
                <a:lnTo>
                  <a:pt x="628651" y="628651"/>
                </a:lnTo>
                <a:lnTo>
                  <a:pt x="0" y="6286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156463" y="8204001"/>
            <a:ext cx="810593" cy="739379"/>
            <a:chOff x="0" y="0"/>
            <a:chExt cx="213489" cy="1947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489" cy="194733"/>
            </a:xfrm>
            <a:custGeom>
              <a:avLst/>
              <a:gdLst/>
              <a:ahLst/>
              <a:cxnLst/>
              <a:rect r="r" b="b" t="t" l="l"/>
              <a:pathLst>
                <a:path h="194733" w="213489">
                  <a:moveTo>
                    <a:pt x="97367" y="0"/>
                  </a:moveTo>
                  <a:lnTo>
                    <a:pt x="116123" y="0"/>
                  </a:lnTo>
                  <a:cubicBezTo>
                    <a:pt x="141946" y="0"/>
                    <a:pt x="166712" y="10258"/>
                    <a:pt x="184971" y="28518"/>
                  </a:cubicBezTo>
                  <a:cubicBezTo>
                    <a:pt x="203231" y="46778"/>
                    <a:pt x="213489" y="71543"/>
                    <a:pt x="213489" y="97367"/>
                  </a:cubicBezTo>
                  <a:lnTo>
                    <a:pt x="213489" y="97367"/>
                  </a:lnTo>
                  <a:cubicBezTo>
                    <a:pt x="213489" y="123190"/>
                    <a:pt x="203231" y="147956"/>
                    <a:pt x="184971" y="166215"/>
                  </a:cubicBezTo>
                  <a:cubicBezTo>
                    <a:pt x="166712" y="184475"/>
                    <a:pt x="141946" y="194733"/>
                    <a:pt x="116123" y="194733"/>
                  </a:cubicBezTo>
                  <a:lnTo>
                    <a:pt x="97367" y="194733"/>
                  </a:lnTo>
                  <a:cubicBezTo>
                    <a:pt x="71543" y="194733"/>
                    <a:pt x="46778" y="184475"/>
                    <a:pt x="28518" y="166215"/>
                  </a:cubicBezTo>
                  <a:cubicBezTo>
                    <a:pt x="10258" y="147956"/>
                    <a:pt x="0" y="123190"/>
                    <a:pt x="0" y="97367"/>
                  </a:cubicBezTo>
                  <a:lnTo>
                    <a:pt x="0" y="97367"/>
                  </a:lnTo>
                  <a:cubicBezTo>
                    <a:pt x="0" y="71543"/>
                    <a:pt x="10258" y="46778"/>
                    <a:pt x="28518" y="28518"/>
                  </a:cubicBezTo>
                  <a:cubicBezTo>
                    <a:pt x="46778" y="10258"/>
                    <a:pt x="71543" y="0"/>
                    <a:pt x="97367" y="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213489" cy="28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2204571" y="8229004"/>
            <a:ext cx="714376" cy="714376"/>
          </a:xfrm>
          <a:custGeom>
            <a:avLst/>
            <a:gdLst/>
            <a:ahLst/>
            <a:cxnLst/>
            <a:rect r="r" b="b" t="t" l="l"/>
            <a:pathLst>
              <a:path h="714376" w="714376">
                <a:moveTo>
                  <a:pt x="0" y="0"/>
                </a:moveTo>
                <a:lnTo>
                  <a:pt x="714376" y="0"/>
                </a:lnTo>
                <a:lnTo>
                  <a:pt x="714376" y="714376"/>
                </a:lnTo>
                <a:lnTo>
                  <a:pt x="0" y="7143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 descr="preencoded.png"/>
          <p:cNvSpPr/>
          <p:nvPr/>
        </p:nvSpPr>
        <p:spPr>
          <a:xfrm flipH="false" flipV="false" rot="0">
            <a:off x="10578665" y="2258020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8" y="0"/>
                </a:lnTo>
                <a:lnTo>
                  <a:pt x="1167258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6" t="0" r="-206" b="0"/>
            </a:stretch>
          </a:blipFill>
        </p:spPr>
      </p:sp>
      <p:sp>
        <p:nvSpPr>
          <p:cNvPr name="Freeform 19" id="19" descr="preencoded.png"/>
          <p:cNvSpPr/>
          <p:nvPr/>
        </p:nvSpPr>
        <p:spPr>
          <a:xfrm flipH="false" flipV="false" rot="0">
            <a:off x="10578665" y="3658790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8" y="0"/>
                </a:lnTo>
                <a:lnTo>
                  <a:pt x="1167258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" t="0" r="-206" b="0"/>
            </a:stretch>
          </a:blipFill>
        </p:spPr>
      </p:sp>
      <p:sp>
        <p:nvSpPr>
          <p:cNvPr name="Freeform 20" id="20" descr="preencoded.png"/>
          <p:cNvSpPr/>
          <p:nvPr/>
        </p:nvSpPr>
        <p:spPr>
          <a:xfrm flipH="false" flipV="false" rot="0">
            <a:off x="10578665" y="5059561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8" y="0"/>
                </a:lnTo>
                <a:lnTo>
                  <a:pt x="1167258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6" t="0" r="-206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796046" y="2711350"/>
            <a:ext cx="803934" cy="623590"/>
            <a:chOff x="0" y="0"/>
            <a:chExt cx="211736" cy="1642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1736" cy="164238"/>
            </a:xfrm>
            <a:custGeom>
              <a:avLst/>
              <a:gdLst/>
              <a:ahLst/>
              <a:cxnLst/>
              <a:rect r="r" b="b" t="t" l="l"/>
              <a:pathLst>
                <a:path h="164238" w="211736">
                  <a:moveTo>
                    <a:pt x="82119" y="0"/>
                  </a:moveTo>
                  <a:lnTo>
                    <a:pt x="129617" y="0"/>
                  </a:lnTo>
                  <a:cubicBezTo>
                    <a:pt x="151396" y="0"/>
                    <a:pt x="172283" y="8652"/>
                    <a:pt x="187684" y="24052"/>
                  </a:cubicBezTo>
                  <a:cubicBezTo>
                    <a:pt x="203084" y="39452"/>
                    <a:pt x="211736" y="60340"/>
                    <a:pt x="211736" y="82119"/>
                  </a:cubicBezTo>
                  <a:lnTo>
                    <a:pt x="211736" y="82119"/>
                  </a:lnTo>
                  <a:cubicBezTo>
                    <a:pt x="211736" y="127472"/>
                    <a:pt x="174970" y="164238"/>
                    <a:pt x="129617" y="164238"/>
                  </a:cubicBezTo>
                  <a:lnTo>
                    <a:pt x="82119" y="164238"/>
                  </a:lnTo>
                  <a:cubicBezTo>
                    <a:pt x="60340" y="164238"/>
                    <a:pt x="39452" y="155586"/>
                    <a:pt x="24052" y="140186"/>
                  </a:cubicBezTo>
                  <a:cubicBezTo>
                    <a:pt x="8652" y="124785"/>
                    <a:pt x="0" y="103898"/>
                    <a:pt x="0" y="82119"/>
                  </a:cubicBezTo>
                  <a:lnTo>
                    <a:pt x="0" y="82119"/>
                  </a:lnTo>
                  <a:cubicBezTo>
                    <a:pt x="0" y="60340"/>
                    <a:pt x="8652" y="39452"/>
                    <a:pt x="24052" y="24052"/>
                  </a:cubicBezTo>
                  <a:cubicBezTo>
                    <a:pt x="39452" y="8652"/>
                    <a:pt x="60340" y="0"/>
                    <a:pt x="82119" y="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211736" cy="259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10840825" y="2601514"/>
            <a:ext cx="714376" cy="714376"/>
          </a:xfrm>
          <a:custGeom>
            <a:avLst/>
            <a:gdLst/>
            <a:ahLst/>
            <a:cxnLst/>
            <a:rect r="r" b="b" t="t" l="l"/>
            <a:pathLst>
              <a:path h="714376" w="714376">
                <a:moveTo>
                  <a:pt x="0" y="0"/>
                </a:moveTo>
                <a:lnTo>
                  <a:pt x="714376" y="0"/>
                </a:lnTo>
                <a:lnTo>
                  <a:pt x="714376" y="714376"/>
                </a:lnTo>
                <a:lnTo>
                  <a:pt x="0" y="7143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2000" b="0"/>
            </a:stretch>
          </a:blipFill>
        </p:spPr>
      </p:sp>
      <p:sp>
        <p:nvSpPr>
          <p:cNvPr name="Freeform 25" id="25" descr="preencoded.png"/>
          <p:cNvSpPr/>
          <p:nvPr/>
        </p:nvSpPr>
        <p:spPr>
          <a:xfrm flipH="false" flipV="false" rot="0">
            <a:off x="10571521" y="6488162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9" y="0"/>
                </a:lnTo>
                <a:lnTo>
                  <a:pt x="1167259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6" t="0" r="-206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760327" y="6848921"/>
            <a:ext cx="803934" cy="623590"/>
            <a:chOff x="0" y="0"/>
            <a:chExt cx="211736" cy="1642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1736" cy="164238"/>
            </a:xfrm>
            <a:custGeom>
              <a:avLst/>
              <a:gdLst/>
              <a:ahLst/>
              <a:cxnLst/>
              <a:rect r="r" b="b" t="t" l="l"/>
              <a:pathLst>
                <a:path h="164238" w="211736">
                  <a:moveTo>
                    <a:pt x="82119" y="0"/>
                  </a:moveTo>
                  <a:lnTo>
                    <a:pt x="129617" y="0"/>
                  </a:lnTo>
                  <a:cubicBezTo>
                    <a:pt x="151396" y="0"/>
                    <a:pt x="172283" y="8652"/>
                    <a:pt x="187684" y="24052"/>
                  </a:cubicBezTo>
                  <a:cubicBezTo>
                    <a:pt x="203084" y="39452"/>
                    <a:pt x="211736" y="60340"/>
                    <a:pt x="211736" y="82119"/>
                  </a:cubicBezTo>
                  <a:lnTo>
                    <a:pt x="211736" y="82119"/>
                  </a:lnTo>
                  <a:cubicBezTo>
                    <a:pt x="211736" y="127472"/>
                    <a:pt x="174970" y="164238"/>
                    <a:pt x="129617" y="164238"/>
                  </a:cubicBezTo>
                  <a:lnTo>
                    <a:pt x="82119" y="164238"/>
                  </a:lnTo>
                  <a:cubicBezTo>
                    <a:pt x="60340" y="164238"/>
                    <a:pt x="39452" y="155586"/>
                    <a:pt x="24052" y="140186"/>
                  </a:cubicBezTo>
                  <a:cubicBezTo>
                    <a:pt x="8652" y="124785"/>
                    <a:pt x="0" y="103898"/>
                    <a:pt x="0" y="82119"/>
                  </a:cubicBezTo>
                  <a:lnTo>
                    <a:pt x="0" y="82119"/>
                  </a:lnTo>
                  <a:cubicBezTo>
                    <a:pt x="0" y="60340"/>
                    <a:pt x="8652" y="39452"/>
                    <a:pt x="24052" y="24052"/>
                  </a:cubicBezTo>
                  <a:cubicBezTo>
                    <a:pt x="39452" y="8652"/>
                    <a:pt x="60340" y="0"/>
                    <a:pt x="82119" y="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95250"/>
              <a:ext cx="211736" cy="259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0581994" y="7836892"/>
            <a:ext cx="1167259" cy="1400770"/>
          </a:xfrm>
          <a:custGeom>
            <a:avLst/>
            <a:gdLst/>
            <a:ahLst/>
            <a:cxnLst/>
            <a:rect r="r" b="b" t="t" l="l"/>
            <a:pathLst>
              <a:path h="1400770" w="1167259">
                <a:moveTo>
                  <a:pt x="0" y="0"/>
                </a:moveTo>
                <a:lnTo>
                  <a:pt x="1167259" y="0"/>
                </a:lnTo>
                <a:lnTo>
                  <a:pt x="1167259" y="1400770"/>
                </a:lnTo>
                <a:lnTo>
                  <a:pt x="0" y="1400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6" t="0" r="-206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760327" y="8204001"/>
            <a:ext cx="810593" cy="739379"/>
            <a:chOff x="0" y="0"/>
            <a:chExt cx="213489" cy="19473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3489" cy="194733"/>
            </a:xfrm>
            <a:custGeom>
              <a:avLst/>
              <a:gdLst/>
              <a:ahLst/>
              <a:cxnLst/>
              <a:rect r="r" b="b" t="t" l="l"/>
              <a:pathLst>
                <a:path h="194733" w="213489">
                  <a:moveTo>
                    <a:pt x="97367" y="0"/>
                  </a:moveTo>
                  <a:lnTo>
                    <a:pt x="116123" y="0"/>
                  </a:lnTo>
                  <a:cubicBezTo>
                    <a:pt x="141946" y="0"/>
                    <a:pt x="166712" y="10258"/>
                    <a:pt x="184971" y="28518"/>
                  </a:cubicBezTo>
                  <a:cubicBezTo>
                    <a:pt x="203231" y="46778"/>
                    <a:pt x="213489" y="71543"/>
                    <a:pt x="213489" y="97367"/>
                  </a:cubicBezTo>
                  <a:lnTo>
                    <a:pt x="213489" y="97367"/>
                  </a:lnTo>
                  <a:cubicBezTo>
                    <a:pt x="213489" y="123190"/>
                    <a:pt x="203231" y="147956"/>
                    <a:pt x="184971" y="166215"/>
                  </a:cubicBezTo>
                  <a:cubicBezTo>
                    <a:pt x="166712" y="184475"/>
                    <a:pt x="141946" y="194733"/>
                    <a:pt x="116123" y="194733"/>
                  </a:cubicBezTo>
                  <a:lnTo>
                    <a:pt x="97367" y="194733"/>
                  </a:lnTo>
                  <a:cubicBezTo>
                    <a:pt x="71543" y="194733"/>
                    <a:pt x="46778" y="184475"/>
                    <a:pt x="28518" y="166215"/>
                  </a:cubicBezTo>
                  <a:cubicBezTo>
                    <a:pt x="10258" y="147956"/>
                    <a:pt x="0" y="123190"/>
                    <a:pt x="0" y="97367"/>
                  </a:cubicBezTo>
                  <a:lnTo>
                    <a:pt x="0" y="97367"/>
                  </a:lnTo>
                  <a:cubicBezTo>
                    <a:pt x="0" y="71543"/>
                    <a:pt x="10258" y="46778"/>
                    <a:pt x="28518" y="28518"/>
                  </a:cubicBezTo>
                  <a:cubicBezTo>
                    <a:pt x="46778" y="10258"/>
                    <a:pt x="71543" y="0"/>
                    <a:pt x="97367" y="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213489" cy="289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10808436" y="8229004"/>
            <a:ext cx="714376" cy="714376"/>
          </a:xfrm>
          <a:custGeom>
            <a:avLst/>
            <a:gdLst/>
            <a:ahLst/>
            <a:cxnLst/>
            <a:rect r="r" b="b" t="t" l="l"/>
            <a:pathLst>
              <a:path h="714376" w="714376">
                <a:moveTo>
                  <a:pt x="0" y="0"/>
                </a:moveTo>
                <a:lnTo>
                  <a:pt x="714376" y="0"/>
                </a:lnTo>
                <a:lnTo>
                  <a:pt x="714376" y="714376"/>
                </a:lnTo>
                <a:lnTo>
                  <a:pt x="0" y="7143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4" id="34" descr="preencoded.png"/>
          <p:cNvSpPr/>
          <p:nvPr/>
        </p:nvSpPr>
        <p:spPr>
          <a:xfrm flipH="false" flipV="false" rot="0">
            <a:off x="10808436" y="4030860"/>
            <a:ext cx="714376" cy="714376"/>
          </a:xfrm>
          <a:custGeom>
            <a:avLst/>
            <a:gdLst/>
            <a:ahLst/>
            <a:cxnLst/>
            <a:rect r="r" b="b" t="t" l="l"/>
            <a:pathLst>
              <a:path h="714376" w="714376">
                <a:moveTo>
                  <a:pt x="0" y="0"/>
                </a:moveTo>
                <a:lnTo>
                  <a:pt x="714376" y="0"/>
                </a:lnTo>
                <a:lnTo>
                  <a:pt x="714376" y="714376"/>
                </a:lnTo>
                <a:lnTo>
                  <a:pt x="0" y="7143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1999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2159792" y="5465266"/>
            <a:ext cx="803934" cy="623590"/>
            <a:chOff x="0" y="0"/>
            <a:chExt cx="211736" cy="16423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11736" cy="164238"/>
            </a:xfrm>
            <a:custGeom>
              <a:avLst/>
              <a:gdLst/>
              <a:ahLst/>
              <a:cxnLst/>
              <a:rect r="r" b="b" t="t" l="l"/>
              <a:pathLst>
                <a:path h="164238" w="211736">
                  <a:moveTo>
                    <a:pt x="82119" y="0"/>
                  </a:moveTo>
                  <a:lnTo>
                    <a:pt x="129617" y="0"/>
                  </a:lnTo>
                  <a:cubicBezTo>
                    <a:pt x="151396" y="0"/>
                    <a:pt x="172283" y="8652"/>
                    <a:pt x="187684" y="24052"/>
                  </a:cubicBezTo>
                  <a:cubicBezTo>
                    <a:pt x="203084" y="39452"/>
                    <a:pt x="211736" y="60340"/>
                    <a:pt x="211736" y="82119"/>
                  </a:cubicBezTo>
                  <a:lnTo>
                    <a:pt x="211736" y="82119"/>
                  </a:lnTo>
                  <a:cubicBezTo>
                    <a:pt x="211736" y="127472"/>
                    <a:pt x="174970" y="164238"/>
                    <a:pt x="129617" y="164238"/>
                  </a:cubicBezTo>
                  <a:lnTo>
                    <a:pt x="82119" y="164238"/>
                  </a:lnTo>
                  <a:cubicBezTo>
                    <a:pt x="60340" y="164238"/>
                    <a:pt x="39452" y="155586"/>
                    <a:pt x="24052" y="140186"/>
                  </a:cubicBezTo>
                  <a:cubicBezTo>
                    <a:pt x="8652" y="124785"/>
                    <a:pt x="0" y="103898"/>
                    <a:pt x="0" y="82119"/>
                  </a:cubicBezTo>
                  <a:lnTo>
                    <a:pt x="0" y="82119"/>
                  </a:lnTo>
                  <a:cubicBezTo>
                    <a:pt x="0" y="60340"/>
                    <a:pt x="8652" y="39452"/>
                    <a:pt x="24052" y="24052"/>
                  </a:cubicBezTo>
                  <a:cubicBezTo>
                    <a:pt x="39452" y="8652"/>
                    <a:pt x="60340" y="0"/>
                    <a:pt x="82119" y="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0"/>
              <a:ext cx="211736" cy="259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2"/>
                </a:lnSpc>
              </a:pPr>
            </a:p>
          </p:txBody>
        </p: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2204571" y="5473899"/>
            <a:ext cx="714376" cy="714376"/>
          </a:xfrm>
          <a:custGeom>
            <a:avLst/>
            <a:gdLst/>
            <a:ahLst/>
            <a:cxnLst/>
            <a:rect r="r" b="b" t="t" l="l"/>
            <a:pathLst>
              <a:path h="714376" w="714376">
                <a:moveTo>
                  <a:pt x="0" y="0"/>
                </a:moveTo>
                <a:lnTo>
                  <a:pt x="714376" y="0"/>
                </a:lnTo>
                <a:lnTo>
                  <a:pt x="714376" y="714376"/>
                </a:lnTo>
                <a:lnTo>
                  <a:pt x="0" y="7143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760327" y="5411985"/>
            <a:ext cx="1167259" cy="743120"/>
          </a:xfrm>
          <a:custGeom>
            <a:avLst/>
            <a:gdLst/>
            <a:ahLst/>
            <a:cxnLst/>
            <a:rect r="r" b="b" t="t" l="l"/>
            <a:pathLst>
              <a:path h="743120" w="1167259">
                <a:moveTo>
                  <a:pt x="0" y="0"/>
                </a:moveTo>
                <a:lnTo>
                  <a:pt x="1167259" y="0"/>
                </a:lnTo>
                <a:lnTo>
                  <a:pt x="1167259" y="743120"/>
                </a:lnTo>
                <a:lnTo>
                  <a:pt x="0" y="7431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0998" t="-1331" r="0" b="-5695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832084" y="6874669"/>
            <a:ext cx="731857" cy="731857"/>
          </a:xfrm>
          <a:custGeom>
            <a:avLst/>
            <a:gdLst/>
            <a:ahLst/>
            <a:cxnLst/>
            <a:rect r="r" b="b" t="t" l="l"/>
            <a:pathLst>
              <a:path h="731857" w="731857">
                <a:moveTo>
                  <a:pt x="0" y="0"/>
                </a:moveTo>
                <a:lnTo>
                  <a:pt x="731857" y="0"/>
                </a:lnTo>
                <a:lnTo>
                  <a:pt x="731857" y="731857"/>
                </a:lnTo>
                <a:lnTo>
                  <a:pt x="0" y="7318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796046" y="8204001"/>
            <a:ext cx="744781" cy="770119"/>
          </a:xfrm>
          <a:custGeom>
            <a:avLst/>
            <a:gdLst/>
            <a:ahLst/>
            <a:cxnLst/>
            <a:rect r="r" b="b" t="t" l="l"/>
            <a:pathLst>
              <a:path h="770119" w="744781">
                <a:moveTo>
                  <a:pt x="0" y="0"/>
                </a:moveTo>
                <a:lnTo>
                  <a:pt x="744781" y="0"/>
                </a:lnTo>
                <a:lnTo>
                  <a:pt x="744781" y="770120"/>
                </a:lnTo>
                <a:lnTo>
                  <a:pt x="0" y="77012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3402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3492251" y="7140476"/>
            <a:ext cx="525248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Exibe console para demonstração.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492251" y="5739705"/>
            <a:ext cx="525248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Aplica ML, prevê nível, dispara alerta.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492251" y="6674644"/>
            <a:ext cx="3064222" cy="40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Simple Alert Logger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37202" y="661446"/>
            <a:ext cx="17213595" cy="71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2"/>
              </a:lnSpc>
            </a:pPr>
            <a:r>
              <a:rPr lang="en-US" sz="4629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Arquitetura HydroGuard: Do sensor ao alerta inteligente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492251" y="2472332"/>
            <a:ext cx="366519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Collector Sender (ESP32)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492251" y="2938165"/>
            <a:ext cx="525248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Coleta nível água e chuva.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492251" y="3873102"/>
            <a:ext cx="3195935" cy="40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Listener Saver (Python)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492251" y="4338935"/>
            <a:ext cx="525248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Recebe via MQTT, armazena no PostgreSQL.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492251" y="5273874"/>
            <a:ext cx="381030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Predictor Notifier (Python)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492251" y="8075414"/>
            <a:ext cx="3064222" cy="40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Interactive Dashboard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492251" y="8541246"/>
            <a:ext cx="525248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Painel visual em tempo real.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098348" y="7060307"/>
            <a:ext cx="590799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DeepLearning e ot</a:t>
            </a: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imização de hyperparâmetros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098348" y="5659536"/>
            <a:ext cx="590799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Protocolo de comunicação baseado em mensagens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096116" y="6674644"/>
            <a:ext cx="306422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Pytorch e Optuna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096116" y="2472332"/>
            <a:ext cx="386072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Python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098348" y="2857996"/>
            <a:ext cx="590799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Linguagem de programação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2096116" y="3873102"/>
            <a:ext cx="31959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Postgree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098348" y="4258766"/>
            <a:ext cx="590799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Banco de dados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096116" y="5273874"/>
            <a:ext cx="406828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MQTT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096116" y="8075414"/>
            <a:ext cx="306422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FastAPI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098348" y="8461077"/>
            <a:ext cx="5907992" cy="35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Framework para construir APIs REST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0301" y="678997"/>
            <a:ext cx="13460806" cy="1622452"/>
            <a:chOff x="0" y="0"/>
            <a:chExt cx="17947741" cy="2163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47742" cy="2163269"/>
            </a:xfrm>
            <a:custGeom>
              <a:avLst/>
              <a:gdLst/>
              <a:ahLst/>
              <a:cxnLst/>
              <a:rect r="r" b="b" t="t" l="l"/>
              <a:pathLst>
                <a:path h="2163269" w="17947742">
                  <a:moveTo>
                    <a:pt x="0" y="0"/>
                  </a:moveTo>
                  <a:lnTo>
                    <a:pt x="17947742" y="0"/>
                  </a:lnTo>
                  <a:lnTo>
                    <a:pt x="17947742" y="2163269"/>
                  </a:lnTo>
                  <a:lnTo>
                    <a:pt x="0" y="2163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7947741" cy="216326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555"/>
                </a:lnSpc>
              </a:pPr>
              <a:r>
                <a:rPr lang="en-US" b="true" sz="4629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O Cérebro: Machine Learning Preditivo</a:t>
              </a:r>
            </a:p>
            <a:p>
              <a:pPr algn="ctr">
                <a:lnSpc>
                  <a:spcPts val="555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28788" y="4920196"/>
            <a:ext cx="13830425" cy="4663209"/>
          </a:xfrm>
          <a:custGeom>
            <a:avLst/>
            <a:gdLst/>
            <a:ahLst/>
            <a:cxnLst/>
            <a:rect r="r" b="b" t="t" l="l"/>
            <a:pathLst>
              <a:path h="4663209" w="13830425">
                <a:moveTo>
                  <a:pt x="0" y="0"/>
                </a:moveTo>
                <a:lnTo>
                  <a:pt x="13830424" y="0"/>
                </a:lnTo>
                <a:lnTo>
                  <a:pt x="13830424" y="4663209"/>
                </a:lnTo>
                <a:lnTo>
                  <a:pt x="0" y="466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4" r="0" b="-23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3715" y="2073535"/>
            <a:ext cx="13459398" cy="266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4096" indent="-257048" lvl="1">
              <a:lnSpc>
                <a:spcPts val="3571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Dados: Séries temporais reais do Rio Meia Ponte (</a:t>
            </a: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 HidroWeb).</a:t>
            </a:r>
          </a:p>
          <a:p>
            <a:pPr algn="l" marL="514096" indent="-257048" lvl="1">
              <a:lnSpc>
                <a:spcPts val="3571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Modelagem: Testamos rigorosamente MLP, LSTM e GRU.</a:t>
            </a:r>
          </a:p>
          <a:p>
            <a:pPr algn="l" marL="514096" indent="-257048" lvl="1">
              <a:lnSpc>
                <a:spcPts val="3571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Otimização: Uso de Optuna para ajuste robusto de hiperparâmetros.</a:t>
            </a:r>
          </a:p>
          <a:p>
            <a:pPr algn="l" marL="514096" indent="-257048" lvl="1">
              <a:lnSpc>
                <a:spcPts val="3571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Destaque: Modelo GRU demonstrou ser a melhor escolha.</a:t>
            </a:r>
          </a:p>
          <a:p>
            <a:pPr algn="l" marL="514096" indent="-257048" lvl="1">
              <a:lnSpc>
                <a:spcPts val="3571"/>
              </a:lnSpc>
              <a:buFont typeface="Arial"/>
              <a:buChar char="•"/>
            </a:pPr>
            <a:r>
              <a:rPr lang="en-US" sz="23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Impacto: Previsões mais precisas = mais tempo para agir.</a:t>
            </a:r>
          </a:p>
          <a:p>
            <a:pPr algn="l">
              <a:lnSpc>
                <a:spcPts val="357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8418562" y="2521129"/>
            <a:ext cx="9079161" cy="6887506"/>
          </a:xfrm>
          <a:custGeom>
            <a:avLst/>
            <a:gdLst/>
            <a:ahLst/>
            <a:cxnLst/>
            <a:rect r="r" b="b" t="t" l="l"/>
            <a:pathLst>
              <a:path h="6887506" w="9079161">
                <a:moveTo>
                  <a:pt x="0" y="0"/>
                </a:moveTo>
                <a:lnTo>
                  <a:pt x="9079160" y="0"/>
                </a:lnTo>
                <a:lnTo>
                  <a:pt x="9079160" y="6887507"/>
                </a:lnTo>
                <a:lnTo>
                  <a:pt x="0" y="6887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" r="0" b="-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0277" y="2585740"/>
            <a:ext cx="592186" cy="592186"/>
            <a:chOff x="0" y="0"/>
            <a:chExt cx="677465" cy="6774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7545" cy="677545"/>
            </a:xfrm>
            <a:custGeom>
              <a:avLst/>
              <a:gdLst/>
              <a:ahLst/>
              <a:cxnLst/>
              <a:rect r="r" b="b" t="t" l="l"/>
              <a:pathLst>
                <a:path h="677545" w="677545">
                  <a:moveTo>
                    <a:pt x="0" y="45212"/>
                  </a:moveTo>
                  <a:cubicBezTo>
                    <a:pt x="0" y="20193"/>
                    <a:pt x="20193" y="0"/>
                    <a:pt x="45212" y="0"/>
                  </a:cubicBezTo>
                  <a:lnTo>
                    <a:pt x="632333" y="0"/>
                  </a:lnTo>
                  <a:cubicBezTo>
                    <a:pt x="657225" y="0"/>
                    <a:pt x="677545" y="20193"/>
                    <a:pt x="677545" y="45212"/>
                  </a:cubicBezTo>
                  <a:lnTo>
                    <a:pt x="677545" y="632333"/>
                  </a:lnTo>
                  <a:cubicBezTo>
                    <a:pt x="677545" y="657225"/>
                    <a:pt x="657352" y="677545"/>
                    <a:pt x="632333" y="677545"/>
                  </a:cubicBezTo>
                  <a:lnTo>
                    <a:pt x="45212" y="677545"/>
                  </a:lnTo>
                  <a:cubicBezTo>
                    <a:pt x="20193" y="677418"/>
                    <a:pt x="0" y="657225"/>
                    <a:pt x="0" y="63233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879174" y="2622774"/>
            <a:ext cx="414391" cy="518120"/>
          </a:xfrm>
          <a:custGeom>
            <a:avLst/>
            <a:gdLst/>
            <a:ahLst/>
            <a:cxnLst/>
            <a:rect r="r" b="b" t="t" l="l"/>
            <a:pathLst>
              <a:path h="518120" w="414391">
                <a:moveTo>
                  <a:pt x="0" y="0"/>
                </a:moveTo>
                <a:lnTo>
                  <a:pt x="414392" y="0"/>
                </a:lnTo>
                <a:lnTo>
                  <a:pt x="414392" y="518120"/>
                </a:lnTo>
                <a:lnTo>
                  <a:pt x="0" y="518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97" r="0" b="-79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0278" y="5921835"/>
            <a:ext cx="592186" cy="592186"/>
            <a:chOff x="0" y="0"/>
            <a:chExt cx="677465" cy="6774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7545" cy="677545"/>
            </a:xfrm>
            <a:custGeom>
              <a:avLst/>
              <a:gdLst/>
              <a:ahLst/>
              <a:cxnLst/>
              <a:rect r="r" b="b" t="t" l="l"/>
              <a:pathLst>
                <a:path h="677545" w="677545">
                  <a:moveTo>
                    <a:pt x="0" y="45212"/>
                  </a:moveTo>
                  <a:cubicBezTo>
                    <a:pt x="0" y="20193"/>
                    <a:pt x="20193" y="0"/>
                    <a:pt x="45212" y="0"/>
                  </a:cubicBezTo>
                  <a:lnTo>
                    <a:pt x="632333" y="0"/>
                  </a:lnTo>
                  <a:cubicBezTo>
                    <a:pt x="657225" y="0"/>
                    <a:pt x="677545" y="20193"/>
                    <a:pt x="677545" y="45212"/>
                  </a:cubicBezTo>
                  <a:lnTo>
                    <a:pt x="677545" y="632333"/>
                  </a:lnTo>
                  <a:cubicBezTo>
                    <a:pt x="677545" y="657225"/>
                    <a:pt x="657352" y="677545"/>
                    <a:pt x="632333" y="677545"/>
                  </a:cubicBezTo>
                  <a:lnTo>
                    <a:pt x="45212" y="677545"/>
                  </a:lnTo>
                  <a:cubicBezTo>
                    <a:pt x="20193" y="677418"/>
                    <a:pt x="0" y="657225"/>
                    <a:pt x="0" y="63233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879176" y="5958869"/>
            <a:ext cx="414391" cy="518120"/>
          </a:xfrm>
          <a:custGeom>
            <a:avLst/>
            <a:gdLst/>
            <a:ahLst/>
            <a:cxnLst/>
            <a:rect r="r" b="b" t="t" l="l"/>
            <a:pathLst>
              <a:path h="518120" w="414391">
                <a:moveTo>
                  <a:pt x="0" y="0"/>
                </a:moveTo>
                <a:lnTo>
                  <a:pt x="414391" y="0"/>
                </a:lnTo>
                <a:lnTo>
                  <a:pt x="414391" y="518120"/>
                </a:lnTo>
                <a:lnTo>
                  <a:pt x="0" y="518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97" r="0" b="-797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0278" y="7600218"/>
            <a:ext cx="592186" cy="592186"/>
            <a:chOff x="0" y="0"/>
            <a:chExt cx="677465" cy="6774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7545" cy="677545"/>
            </a:xfrm>
            <a:custGeom>
              <a:avLst/>
              <a:gdLst/>
              <a:ahLst/>
              <a:cxnLst/>
              <a:rect r="r" b="b" t="t" l="l"/>
              <a:pathLst>
                <a:path h="677545" w="677545">
                  <a:moveTo>
                    <a:pt x="0" y="45212"/>
                  </a:moveTo>
                  <a:cubicBezTo>
                    <a:pt x="0" y="20193"/>
                    <a:pt x="20193" y="0"/>
                    <a:pt x="45212" y="0"/>
                  </a:cubicBezTo>
                  <a:lnTo>
                    <a:pt x="632333" y="0"/>
                  </a:lnTo>
                  <a:cubicBezTo>
                    <a:pt x="657225" y="0"/>
                    <a:pt x="677545" y="20193"/>
                    <a:pt x="677545" y="45212"/>
                  </a:cubicBezTo>
                  <a:lnTo>
                    <a:pt x="677545" y="632333"/>
                  </a:lnTo>
                  <a:cubicBezTo>
                    <a:pt x="677545" y="657225"/>
                    <a:pt x="657352" y="677545"/>
                    <a:pt x="632333" y="677545"/>
                  </a:cubicBezTo>
                  <a:lnTo>
                    <a:pt x="45212" y="677545"/>
                  </a:lnTo>
                  <a:cubicBezTo>
                    <a:pt x="20193" y="677418"/>
                    <a:pt x="0" y="657225"/>
                    <a:pt x="0" y="63233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Freeform 12" id="12" descr="preencoded.png"/>
          <p:cNvSpPr/>
          <p:nvPr/>
        </p:nvSpPr>
        <p:spPr>
          <a:xfrm flipH="false" flipV="false" rot="0">
            <a:off x="879176" y="7637252"/>
            <a:ext cx="414391" cy="518120"/>
          </a:xfrm>
          <a:custGeom>
            <a:avLst/>
            <a:gdLst/>
            <a:ahLst/>
            <a:cxnLst/>
            <a:rect r="r" b="b" t="t" l="l"/>
            <a:pathLst>
              <a:path h="518120" w="414391">
                <a:moveTo>
                  <a:pt x="0" y="0"/>
                </a:moveTo>
                <a:lnTo>
                  <a:pt x="414391" y="0"/>
                </a:lnTo>
                <a:lnTo>
                  <a:pt x="414391" y="518120"/>
                </a:lnTo>
                <a:lnTo>
                  <a:pt x="0" y="518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97" r="0" b="-79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0277" y="771971"/>
            <a:ext cx="14357950" cy="72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 Coração: IoT em Campo e Conectividade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0277" y="1505628"/>
            <a:ext cx="16707445" cy="50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8"/>
              </a:lnSpc>
            </a:pPr>
            <a:r>
              <a:rPr lang="en-US" sz="264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ESP32 e Sensores (Simulação Wokwi): Coleta de nível da água e precipitação.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45600" y="2639746"/>
            <a:ext cx="3454423" cy="42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69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Custo-benefício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5600" y="3180145"/>
            <a:ext cx="5416236" cy="39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Rede densa em áreas não cobertas.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5600" y="5964581"/>
            <a:ext cx="3454423" cy="42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69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Facilidade de Adição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5600" y="6516240"/>
            <a:ext cx="5416236" cy="39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Rápida expansão da cobertura.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5602" y="7652489"/>
            <a:ext cx="4541854" cy="42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695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Monitoramento Granular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5600" y="8192888"/>
            <a:ext cx="5416236" cy="39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Dados hiperlocais para alertas específicos.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277" y="3897221"/>
            <a:ext cx="7178975" cy="39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Comunicação (MQTT): Protocolo leve, rápido </a:t>
            </a:r>
            <a:r>
              <a:rPr lang="en-US" sz="2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 confiável.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0277" y="4383483"/>
            <a:ext cx="7628284" cy="801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3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Impacto: Dados brutos transformados em inteligência acionável.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8548" y="2524667"/>
            <a:ext cx="11635678" cy="5608801"/>
          </a:xfrm>
          <a:custGeom>
            <a:avLst/>
            <a:gdLst/>
            <a:ahLst/>
            <a:cxnLst/>
            <a:rect r="r" b="b" t="t" l="l"/>
            <a:pathLst>
              <a:path h="5608801" w="11635678">
                <a:moveTo>
                  <a:pt x="0" y="0"/>
                </a:moveTo>
                <a:lnTo>
                  <a:pt x="11635678" y="0"/>
                </a:lnTo>
                <a:lnTo>
                  <a:pt x="11635678" y="5608801"/>
                </a:lnTo>
                <a:lnTo>
                  <a:pt x="0" y="5608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170" r="-4228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6705" y="599034"/>
            <a:ext cx="15205242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A Experiência: Dashboard e Alertas Imediatos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08548" y="1664471"/>
            <a:ext cx="16714589" cy="42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24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Dashboard Interativo (Streamlit): Visualização em tempo real de previsão de nível e risco.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63268" y="8485893"/>
            <a:ext cx="10119924" cy="134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5773" indent="-242887" lvl="1">
              <a:lnSpc>
                <a:spcPts val="3616"/>
              </a:lnSpc>
              <a:buFont typeface="Arial"/>
              <a:buChar char="•"/>
            </a:pPr>
            <a:r>
              <a:rPr lang="en-US" sz="224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Transparência: Histórico detalhado de alertas gerados.</a:t>
            </a:r>
          </a:p>
          <a:p>
            <a:pPr algn="l" marL="485773" indent="-242887" lvl="1">
              <a:lnSpc>
                <a:spcPts val="3615"/>
              </a:lnSpc>
              <a:buFont typeface="Arial"/>
              <a:buChar char="•"/>
            </a:pPr>
            <a:r>
              <a:rPr lang="en-US" sz="224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Alerta Precoce Acionável: LED no ESP32, mensagem no console.</a:t>
            </a:r>
          </a:p>
          <a:p>
            <a:pPr algn="l" marL="485773" indent="-242887" lvl="1">
              <a:lnSpc>
                <a:spcPts val="3615"/>
              </a:lnSpc>
              <a:buFont typeface="Arial"/>
              <a:buChar char="•"/>
            </a:pPr>
            <a:r>
              <a:rPr lang="en-US" sz="224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Expansão Imediata: Webhooks para SMS/e-mail para autoridades.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56751" y="1000125"/>
            <a:ext cx="10793076" cy="146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4"/>
              </a:lnSpc>
            </a:pPr>
            <a:r>
              <a:rPr lang="en-US" sz="4629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Resultado</a:t>
            </a:r>
            <a:r>
              <a:rPr lang="en-US" sz="4629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 Obtidos: </a:t>
            </a:r>
          </a:p>
          <a:p>
            <a:pPr algn="l">
              <a:lnSpc>
                <a:spcPts val="5824"/>
              </a:lnSpc>
            </a:pPr>
            <a:r>
              <a:rPr lang="en-US" sz="4629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Precisão, Alcance e Relevância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0956" y="3708713"/>
            <a:ext cx="9448344" cy="499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820" indent="-291410" lvl="1">
              <a:lnSpc>
                <a:spcPts val="4394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Capacidade preditiva validada: superamos modelos de referência (baselines) em </a:t>
            </a:r>
            <a:r>
              <a:rPr lang="en-US" sz="26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acurácia e antecipação.</a:t>
            </a:r>
          </a:p>
          <a:p>
            <a:pPr algn="l" marL="582820" indent="-291410" lvl="1">
              <a:lnSpc>
                <a:spcPts val="4396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Alertas eficazes: contribuímos para a redução de riscos humanos e materiais.</a:t>
            </a:r>
          </a:p>
          <a:p>
            <a:pPr algn="l" marL="582820" indent="-291410" lvl="1">
              <a:lnSpc>
                <a:spcPts val="4394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Antecipação em vez de reação: auxiliamos na tomada de decisão preventiva.</a:t>
            </a:r>
          </a:p>
          <a:p>
            <a:pPr algn="l" marL="582820" indent="-291410" lvl="1">
              <a:lnSpc>
                <a:spcPts val="4394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Tecnologia aplicada ao impacto social: combinamos IA e IoT para promover segurança ambiental.</a:t>
            </a:r>
          </a:p>
          <a:p>
            <a:pPr algn="l">
              <a:lnSpc>
                <a:spcPts val="488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DAGp59sfkPs</dc:identifier>
  <dcterms:modified xsi:type="dcterms:W3CDTF">2011-08-01T06:04:30Z</dcterms:modified>
  <cp:revision>1</cp:revision>
  <dc:title>HydroGuard-Salvando-Vidas-Protegendo-Futuros (1).pptx</dc:title>
</cp:coreProperties>
</file>